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  <p:sldId id="263" r:id="rId4"/>
    <p:sldId id="273" r:id="rId5"/>
    <p:sldId id="272" r:id="rId6"/>
    <p:sldId id="275" r:id="rId7"/>
    <p:sldId id="276" r:id="rId8"/>
    <p:sldId id="264" r:id="rId9"/>
    <p:sldId id="258" r:id="rId10"/>
    <p:sldId id="268" r:id="rId11"/>
    <p:sldId id="271" r:id="rId12"/>
    <p:sldId id="277" r:id="rId13"/>
    <p:sldId id="27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6CD7-8171-4D03-A2C1-447C1CEFCD45}" type="datetimeFigureOut">
              <a:rPr lang="en-US" smtClean="0"/>
              <a:t>2025-01-24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C615-410F-49FF-A3B9-B5D2539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ra.gov.g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Downloads/7B_FORM_TEMPLATE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ra.gov.g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ra.gov.g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ra.gov.g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services.gra.gov.g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5" y="1367489"/>
            <a:ext cx="4929993" cy="32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41" y="3742933"/>
            <a:ext cx="9144000" cy="2387600"/>
          </a:xfrm>
        </p:spPr>
        <p:txBody>
          <a:bodyPr/>
          <a:lstStyle/>
          <a:p>
            <a:r>
              <a:rPr lang="en-US" dirty="0"/>
              <a:t>7B Generator </a:t>
            </a:r>
            <a:br>
              <a:rPr lang="en-US" dirty="0"/>
            </a:br>
            <a:r>
              <a:rPr lang="en-US" dirty="0"/>
              <a:t>PAYE Submission Review</a:t>
            </a:r>
          </a:p>
        </p:txBody>
      </p:sp>
    </p:spTree>
    <p:extLst>
      <p:ext uri="{BB962C8B-B14F-4D97-AF65-F5344CB8AC3E}">
        <p14:creationId xmlns:p14="http://schemas.microsoft.com/office/powerpoint/2010/main" val="258041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55" y="0"/>
            <a:ext cx="10850578" cy="1400530"/>
          </a:xfrm>
        </p:spPr>
        <p:txBody>
          <a:bodyPr/>
          <a:lstStyle/>
          <a:p>
            <a:r>
              <a:rPr lang="en-US" dirty="0"/>
              <a:t>Steps to populate 7B Generator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55" y="1177446"/>
            <a:ext cx="10420895" cy="4723821"/>
          </a:xfrm>
        </p:spPr>
        <p:txBody>
          <a:bodyPr>
            <a:normAutofit/>
          </a:bodyPr>
          <a:lstStyle/>
          <a:p>
            <a:r>
              <a:rPr lang="en-US" dirty="0"/>
              <a:t>Go to GRA’s website: </a:t>
            </a:r>
            <a:r>
              <a:rPr lang="en-US" dirty="0">
                <a:hlinkClick r:id="rId2"/>
              </a:rPr>
              <a:t>www.gra.gov.gy</a:t>
            </a:r>
            <a:endParaRPr lang="en-US" dirty="0"/>
          </a:p>
          <a:p>
            <a:r>
              <a:rPr lang="en-US" dirty="0"/>
              <a:t>Click on Individual or Business </a:t>
            </a:r>
          </a:p>
          <a:p>
            <a:r>
              <a:rPr lang="en-US" dirty="0"/>
              <a:t>Click on Pay As You Earn</a:t>
            </a:r>
          </a:p>
          <a:p>
            <a:r>
              <a:rPr lang="en-US" dirty="0"/>
              <a:t>Click on 7B Generator</a:t>
            </a:r>
          </a:p>
          <a:p>
            <a:r>
              <a:rPr lang="en-US" dirty="0"/>
              <a:t>Download 7B Generator template</a:t>
            </a:r>
          </a:p>
          <a:p>
            <a:r>
              <a:rPr lang="en-US" dirty="0"/>
              <a:t>Generate from Payroll or fill in the necessary details on the template</a:t>
            </a:r>
          </a:p>
          <a:p>
            <a:r>
              <a:rPr lang="en-US" dirty="0"/>
              <a:t>Save file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803E-659D-41B6-87C4-6EBD2647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7B slip generator template</a:t>
            </a:r>
            <a:endParaRPr lang="en-GY" dirty="0"/>
          </a:p>
        </p:txBody>
      </p:sp>
      <p:graphicFrame>
        <p:nvGraphicFramePr>
          <p:cNvPr id="11" name="Content Placeholder 10">
            <a:hlinkClick r:id="rId3" action="ppaction://hlinkfile"/>
            <a:extLst>
              <a:ext uri="{FF2B5EF4-FFF2-40B4-BE49-F238E27FC236}">
                <a16:creationId xmlns:a16="http://schemas.microsoft.com/office/drawing/2014/main" id="{860FA870-0177-4C6A-B836-52140FD5E4E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0376"/>
              </p:ext>
            </p:extLst>
          </p:nvPr>
        </p:nvGraphicFramePr>
        <p:xfrm>
          <a:off x="5233988" y="3598863"/>
          <a:ext cx="381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showAsIcon="1" r:id="rId4" imgW="381240" imgH="772560" progId="Excel.Sheet.12">
                  <p:embed/>
                </p:oleObj>
              </mc:Choice>
              <mc:Fallback>
                <p:oleObj name="Worksheet" showAsIcon="1" r:id="rId4" imgW="381240" imgH="772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3988" y="3598863"/>
                        <a:ext cx="381000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2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55" y="0"/>
            <a:ext cx="9876912" cy="1400530"/>
          </a:xfrm>
        </p:spPr>
        <p:txBody>
          <a:bodyPr/>
          <a:lstStyle/>
          <a:p>
            <a:r>
              <a:rPr lang="en-US" dirty="0"/>
              <a:t>Steps to generate 7B emolument slips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32" y="1177446"/>
            <a:ext cx="11503068" cy="5680553"/>
          </a:xfrm>
        </p:spPr>
        <p:txBody>
          <a:bodyPr>
            <a:normAutofit/>
          </a:bodyPr>
          <a:lstStyle/>
          <a:p>
            <a:r>
              <a:rPr lang="en-US" dirty="0"/>
              <a:t>Go to GRA’s website: </a:t>
            </a:r>
            <a:r>
              <a:rPr lang="en-US" dirty="0">
                <a:hlinkClick r:id="rId2"/>
              </a:rPr>
              <a:t>https://www.gra.gov.gy/</a:t>
            </a:r>
            <a:endParaRPr lang="en-US" dirty="0"/>
          </a:p>
          <a:p>
            <a:r>
              <a:rPr lang="en-US" dirty="0"/>
              <a:t>Click on Calculators and Tools</a:t>
            </a:r>
          </a:p>
          <a:p>
            <a:r>
              <a:rPr lang="en-US" dirty="0"/>
              <a:t>Click on 7B Generator</a:t>
            </a:r>
          </a:p>
          <a:p>
            <a:r>
              <a:rPr lang="en-US" dirty="0"/>
              <a:t>Upload populated template to 7B Generator</a:t>
            </a:r>
          </a:p>
          <a:p>
            <a:r>
              <a:rPr lang="en-US" dirty="0"/>
              <a:t>Click on Upload file button</a:t>
            </a:r>
          </a:p>
          <a:p>
            <a:r>
              <a:rPr lang="en-US" dirty="0"/>
              <a:t>Click the pencil icon to make any correction to the 7B form if necessary and click on the Apply Changes button.</a:t>
            </a:r>
          </a:p>
          <a:p>
            <a:r>
              <a:rPr lang="en-US" dirty="0"/>
              <a:t>Click on </a:t>
            </a:r>
            <a:r>
              <a:rPr lang="en-US"/>
              <a:t>Generate 7B Slip</a:t>
            </a:r>
            <a:endParaRPr lang="en-US" dirty="0"/>
          </a:p>
          <a:p>
            <a:r>
              <a:rPr lang="en-US" dirty="0"/>
              <a:t>Click on the Download Zip</a:t>
            </a:r>
          </a:p>
          <a:p>
            <a:r>
              <a:rPr lang="en-US" dirty="0"/>
              <a:t>Click on the Download 7B Slips </a:t>
            </a:r>
          </a:p>
          <a:p>
            <a:r>
              <a:rPr lang="en-US" dirty="0"/>
              <a:t>View 7B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B Slip Generation Tool Dem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288033" cy="6264645"/>
          </a:xfrm>
        </p:spPr>
      </p:pic>
    </p:spTree>
    <p:extLst>
      <p:ext uri="{BB962C8B-B14F-4D97-AF65-F5344CB8AC3E}">
        <p14:creationId xmlns:p14="http://schemas.microsoft.com/office/powerpoint/2010/main" val="29992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098" name="Picture 2" descr="To Get the Most Out of Your Team, Ask Better Questions - Business HorseP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4400"/>
            <a:ext cx="4160838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375"/>
            <a:ext cx="5613400" cy="2200275"/>
          </a:xfrm>
        </p:spPr>
        <p:txBody>
          <a:bodyPr/>
          <a:lstStyle/>
          <a:p>
            <a:r>
              <a:rPr lang="en-US" dirty="0"/>
              <a:t>Run Payroll</a:t>
            </a:r>
          </a:p>
          <a:p>
            <a:r>
              <a:rPr lang="en-US" dirty="0"/>
              <a:t>File Forms 5 every month</a:t>
            </a:r>
          </a:p>
          <a:p>
            <a:r>
              <a:rPr lang="en-US" dirty="0"/>
              <a:t>File Forms 2 in February</a:t>
            </a:r>
          </a:p>
          <a:p>
            <a:r>
              <a:rPr lang="en-US" dirty="0"/>
              <a:t>Print and/or distribute Form 7B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220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Employer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88858" y="2873375"/>
            <a:ext cx="5613400" cy="220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Receive 7B and verify details</a:t>
            </a:r>
          </a:p>
          <a:p>
            <a:r>
              <a:rPr lang="en-US" dirty="0"/>
              <a:t>File IIT Return &amp; upload 7B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8858" y="1690688"/>
            <a:ext cx="2280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Employee</a:t>
            </a:r>
          </a:p>
        </p:txBody>
      </p:sp>
      <p:pic>
        <p:nvPicPr>
          <p:cNvPr id="7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PAYE</a:t>
            </a:r>
          </a:p>
        </p:txBody>
      </p:sp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2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uyana Revenue Authority eServ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3"/>
          <a:stretch/>
        </p:blipFill>
        <p:spPr bwMode="auto">
          <a:xfrm>
            <a:off x="9152877" y="3049649"/>
            <a:ext cx="2596538" cy="9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7890" y="4243518"/>
            <a:ext cx="3144033" cy="2064162"/>
            <a:chOff x="626694" y="2691790"/>
            <a:chExt cx="3144033" cy="2064162"/>
          </a:xfrm>
        </p:grpSpPr>
        <p:sp>
          <p:nvSpPr>
            <p:cNvPr id="6" name="TextBox 5"/>
            <p:cNvSpPr txBox="1"/>
            <p:nvPr/>
          </p:nvSpPr>
          <p:spPr>
            <a:xfrm>
              <a:off x="626694" y="2691790"/>
              <a:ext cx="2071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PAYE File Generator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694" y="3061122"/>
              <a:ext cx="3144033" cy="16948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87890" y="496929"/>
            <a:ext cx="1905000" cy="2396480"/>
            <a:chOff x="271218" y="509455"/>
            <a:chExt cx="1905000" cy="2396480"/>
          </a:xfrm>
        </p:grpSpPr>
        <p:sp>
          <p:nvSpPr>
            <p:cNvPr id="4" name="TextBox 3"/>
            <p:cNvSpPr txBox="1"/>
            <p:nvPr/>
          </p:nvSpPr>
          <p:spPr>
            <a:xfrm>
              <a:off x="357904" y="509455"/>
              <a:ext cx="1706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Payroll Software</a:t>
              </a:r>
            </a:p>
          </p:txBody>
        </p:sp>
        <p:pic>
          <p:nvPicPr>
            <p:cNvPr id="3076" name="Picture 4" descr="payroll Icon - Free PNG &amp; SVG 164645 - Noun Projec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18" y="1000935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092890" y="1940909"/>
            <a:ext cx="3255724" cy="2302609"/>
            <a:chOff x="2092890" y="1940909"/>
            <a:chExt cx="3255724" cy="2302609"/>
          </a:xfrm>
        </p:grpSpPr>
        <p:cxnSp>
          <p:nvCxnSpPr>
            <p:cNvPr id="12" name="Elbow Connector 11"/>
            <p:cNvCxnSpPr>
              <a:stCxn id="3076" idx="3"/>
              <a:endCxn id="9" idx="1"/>
            </p:cNvCxnSpPr>
            <p:nvPr/>
          </p:nvCxnSpPr>
          <p:spPr>
            <a:xfrm>
              <a:off x="2092890" y="1940909"/>
              <a:ext cx="3255724" cy="15851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endCxn id="9" idx="1"/>
            </p:cNvCxnSpPr>
            <p:nvPr/>
          </p:nvCxnSpPr>
          <p:spPr>
            <a:xfrm flipV="1">
              <a:off x="2367419" y="3526048"/>
              <a:ext cx="2981195" cy="717470"/>
            </a:xfrm>
            <a:prstGeom prst="bentConnector3">
              <a:avLst>
                <a:gd name="adj1" fmla="val 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35946" y="2730694"/>
              <a:ext cx="8230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CSV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8614" y="2283277"/>
            <a:ext cx="2491697" cy="1960241"/>
            <a:chOff x="4734839" y="2127309"/>
            <a:chExt cx="2491697" cy="19602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4839" y="2652609"/>
              <a:ext cx="2491697" cy="14349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34839" y="2127309"/>
              <a:ext cx="2079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File format validator</a:t>
              </a:r>
            </a:p>
          </p:txBody>
        </p:sp>
      </p:grpSp>
      <p:cxnSp>
        <p:nvCxnSpPr>
          <p:cNvPr id="22" name="Straight Arrow Connector 21"/>
          <p:cNvCxnSpPr>
            <a:stCxn id="9" idx="3"/>
            <a:endCxn id="3074" idx="1"/>
          </p:cNvCxnSpPr>
          <p:nvPr/>
        </p:nvCxnSpPr>
        <p:spPr>
          <a:xfrm flipV="1">
            <a:off x="7840311" y="3526047"/>
            <a:ext cx="1312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1,000+ Free Check &amp; Check Mark Images -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90" y="3370641"/>
            <a:ext cx="316748" cy="3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Generating Forms 5 &amp; Forms 2 CSV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9533-A725-436E-97F7-8A999C45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22"/>
            <a:ext cx="10515600" cy="4935255"/>
          </a:xfrm>
        </p:spPr>
        <p:txBody>
          <a:bodyPr>
            <a:normAutofit/>
          </a:bodyPr>
          <a:lstStyle/>
          <a:p>
            <a:r>
              <a:rPr lang="en-US" dirty="0"/>
              <a:t>Go to GRA’s website: </a:t>
            </a:r>
            <a:r>
              <a:rPr lang="en-US" dirty="0">
                <a:hlinkClick r:id="rId2"/>
              </a:rPr>
              <a:t>https://www.gra.gov.gy/</a:t>
            </a:r>
            <a:endParaRPr lang="en-US" dirty="0"/>
          </a:p>
          <a:p>
            <a:r>
              <a:rPr lang="en-US" dirty="0"/>
              <a:t>Click on FORMS</a:t>
            </a:r>
          </a:p>
          <a:p>
            <a:r>
              <a:rPr lang="en-US" dirty="0"/>
              <a:t>Scroll to PAYE File Generator  (Applicable from 2023)</a:t>
            </a:r>
          </a:p>
          <a:p>
            <a:r>
              <a:rPr lang="en-US" dirty="0"/>
              <a:t>Download &amp; Extract zip file</a:t>
            </a:r>
          </a:p>
          <a:p>
            <a:r>
              <a:rPr lang="en-US" dirty="0"/>
              <a:t>Open with Excel &amp; Ensure that Marcos are enabled </a:t>
            </a:r>
          </a:p>
          <a:p>
            <a:r>
              <a:rPr lang="en-US" dirty="0"/>
              <a:t>Click on the </a:t>
            </a:r>
            <a:r>
              <a:rPr lang="en-US" b="1" dirty="0"/>
              <a:t>Enable Editing </a:t>
            </a:r>
            <a:r>
              <a:rPr lang="en-US" dirty="0"/>
              <a:t>button</a:t>
            </a:r>
          </a:p>
          <a:p>
            <a:r>
              <a:rPr lang="en-US" dirty="0"/>
              <a:t>Click on the </a:t>
            </a:r>
            <a:r>
              <a:rPr lang="en-US" b="1" dirty="0"/>
              <a:t>Enable Content </a:t>
            </a:r>
            <a:r>
              <a:rPr lang="en-US" dirty="0"/>
              <a:t>button</a:t>
            </a:r>
          </a:p>
          <a:p>
            <a:r>
              <a:rPr lang="en-US" dirty="0"/>
              <a:t>Fill in details</a:t>
            </a:r>
          </a:p>
          <a:p>
            <a:r>
              <a:rPr lang="en-US" dirty="0"/>
              <a:t>Export csv file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Verify CSV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GRA’s website: </a:t>
            </a:r>
            <a:r>
              <a:rPr lang="en-US" dirty="0">
                <a:hlinkClick r:id="rId2"/>
              </a:rPr>
              <a:t>https://www.gra.gov.gy/</a:t>
            </a:r>
            <a:endParaRPr lang="en-US" dirty="0"/>
          </a:p>
          <a:p>
            <a:r>
              <a:rPr lang="en-US" dirty="0"/>
              <a:t>Click on Calculators and Tools</a:t>
            </a:r>
          </a:p>
          <a:p>
            <a:r>
              <a:rPr lang="en-US" dirty="0"/>
              <a:t>Click on File Format Validator</a:t>
            </a:r>
          </a:p>
          <a:p>
            <a:r>
              <a:rPr lang="en-US" dirty="0"/>
              <a:t>Select PAYE</a:t>
            </a:r>
          </a:p>
          <a:p>
            <a:r>
              <a:rPr lang="en-US" dirty="0"/>
              <a:t>Upload CSV file</a:t>
            </a:r>
          </a:p>
          <a:p>
            <a:r>
              <a:rPr lang="en-US" dirty="0"/>
              <a:t>Click on Validate</a:t>
            </a:r>
          </a:p>
          <a:p>
            <a:r>
              <a:rPr lang="en-US" dirty="0"/>
              <a:t>Resolve any identified errors and re-validate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Submit Forms 5 and Forms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eServices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https://eservices.gra.gov.gy/</a:t>
            </a:r>
            <a:endParaRPr lang="en-US" dirty="0"/>
          </a:p>
          <a:p>
            <a:r>
              <a:rPr lang="en-US" dirty="0"/>
              <a:t>Login</a:t>
            </a:r>
          </a:p>
          <a:p>
            <a:r>
              <a:rPr lang="en-US" dirty="0"/>
              <a:t>Go to File Return</a:t>
            </a:r>
          </a:p>
          <a:p>
            <a:r>
              <a:rPr lang="en-US" dirty="0"/>
              <a:t>Select PAYE for Forms 5 or PAYE Reconciliation for Forms 2</a:t>
            </a:r>
          </a:p>
          <a:p>
            <a:r>
              <a:rPr lang="en-US" dirty="0"/>
              <a:t>Upload CSV file</a:t>
            </a:r>
          </a:p>
          <a:p>
            <a:r>
              <a:rPr lang="en-US" dirty="0"/>
              <a:t>Resolve any identified errors and re-upload file</a:t>
            </a:r>
          </a:p>
          <a:p>
            <a:r>
              <a:rPr lang="en-US" dirty="0"/>
              <a:t>Tick the Declaration</a:t>
            </a:r>
          </a:p>
          <a:p>
            <a:r>
              <a:rPr lang="en-US" dirty="0"/>
              <a:t>Click on Submit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7B Generator</a:t>
            </a:r>
          </a:p>
        </p:txBody>
      </p:sp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8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626"/>
            <a:ext cx="10515600" cy="4646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7B Generator application is a tool created by the GRA to assist employers with the generation and distribution of their annual 7B emolument slips.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Features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Generation of 7B emolument slips with the inclusion of a QR code.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The application will facilitate the disbursement of slips via email.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Prerequisite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Populate the 7B form template</a:t>
            </a:r>
          </a:p>
        </p:txBody>
      </p:sp>
      <p:pic>
        <p:nvPicPr>
          <p:cNvPr id="4" name="Picture 2" descr="Guyana Revenue Authority (GRA) | Petroleum Management Program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176038"/>
            <a:ext cx="1040552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381</Words>
  <Application>Microsoft Office PowerPoint</Application>
  <PresentationFormat>Widescreen</PresentationFormat>
  <Paragraphs>80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Worksheet</vt:lpstr>
      <vt:lpstr>7B Generator  PAYE Submission Review</vt:lpstr>
      <vt:lpstr>Context</vt:lpstr>
      <vt:lpstr>PAYE</vt:lpstr>
      <vt:lpstr>PowerPoint Presentation</vt:lpstr>
      <vt:lpstr>Steps for Generating Forms 5 &amp; Forms 2 CSV</vt:lpstr>
      <vt:lpstr>Steps to Verify CSV</vt:lpstr>
      <vt:lpstr>Steps to Submit Forms 5 and Forms 2</vt:lpstr>
      <vt:lpstr>7B Generator</vt:lpstr>
      <vt:lpstr>What</vt:lpstr>
      <vt:lpstr>Steps to populate 7B Generator Template</vt:lpstr>
      <vt:lpstr>7B slip generator template</vt:lpstr>
      <vt:lpstr>Steps to generate 7B emolument slips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7B Generator</dc:title>
  <dc:creator>Hilary Benjamin-Byer</dc:creator>
  <cp:lastModifiedBy>Hilary Benjamin-Byer</cp:lastModifiedBy>
  <cp:revision>43</cp:revision>
  <dcterms:created xsi:type="dcterms:W3CDTF">2025-01-16T18:12:32Z</dcterms:created>
  <dcterms:modified xsi:type="dcterms:W3CDTF">2025-01-24T18:56:43Z</dcterms:modified>
</cp:coreProperties>
</file>